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75" r:id="rId2"/>
    <p:sldId id="321" r:id="rId3"/>
    <p:sldId id="291" r:id="rId4"/>
    <p:sldId id="263" r:id="rId5"/>
    <p:sldId id="294" r:id="rId6"/>
    <p:sldId id="301" r:id="rId7"/>
    <p:sldId id="281" r:id="rId8"/>
    <p:sldId id="274" r:id="rId9"/>
    <p:sldId id="282" r:id="rId10"/>
    <p:sldId id="283" r:id="rId11"/>
    <p:sldId id="284" r:id="rId12"/>
    <p:sldId id="285" r:id="rId13"/>
    <p:sldId id="286" r:id="rId14"/>
    <p:sldId id="289" r:id="rId15"/>
    <p:sldId id="290" r:id="rId16"/>
    <p:sldId id="304" r:id="rId17"/>
    <p:sldId id="279" r:id="rId18"/>
    <p:sldId id="302" r:id="rId19"/>
    <p:sldId id="322" r:id="rId20"/>
    <p:sldId id="312" r:id="rId21"/>
    <p:sldId id="323" r:id="rId22"/>
    <p:sldId id="324" r:id="rId23"/>
    <p:sldId id="311" r:id="rId24"/>
    <p:sldId id="310" r:id="rId25"/>
    <p:sldId id="305" r:id="rId26"/>
    <p:sldId id="306" r:id="rId27"/>
    <p:sldId id="325" r:id="rId28"/>
    <p:sldId id="309" r:id="rId29"/>
    <p:sldId id="326" r:id="rId30"/>
    <p:sldId id="317" r:id="rId31"/>
    <p:sldId id="318" r:id="rId32"/>
    <p:sldId id="319" r:id="rId33"/>
    <p:sldId id="320" r:id="rId34"/>
  </p:sldIdLst>
  <p:sldSz cx="9144000" cy="6858000" type="screen4x3"/>
  <p:notesSz cx="6980238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216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5402" cy="459074"/>
          </a:xfrm>
          <a:prstGeom prst="rect">
            <a:avLst/>
          </a:prstGeom>
        </p:spPr>
        <p:txBody>
          <a:bodyPr vert="horz" lIns="90416" tIns="45208" rIns="90416" bIns="452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3256" y="0"/>
            <a:ext cx="3025402" cy="459074"/>
          </a:xfrm>
          <a:prstGeom prst="rect">
            <a:avLst/>
          </a:prstGeom>
        </p:spPr>
        <p:txBody>
          <a:bodyPr vert="horz" lIns="90416" tIns="45208" rIns="90416" bIns="45208" rtlCol="0"/>
          <a:lstStyle>
            <a:lvl1pPr algn="r">
              <a:defRPr sz="1200"/>
            </a:lvl1pPr>
          </a:lstStyle>
          <a:p>
            <a:fld id="{CE16A56C-6FE8-4601-A5B5-03E999552AD8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4116388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16" tIns="45208" rIns="90416" bIns="452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656" y="4400238"/>
            <a:ext cx="5582926" cy="3600762"/>
          </a:xfrm>
          <a:prstGeom prst="rect">
            <a:avLst/>
          </a:prstGeom>
        </p:spPr>
        <p:txBody>
          <a:bodyPr vert="horz" lIns="90416" tIns="45208" rIns="90416" bIns="4520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684927"/>
            <a:ext cx="3025402" cy="459074"/>
          </a:xfrm>
          <a:prstGeom prst="rect">
            <a:avLst/>
          </a:prstGeom>
        </p:spPr>
        <p:txBody>
          <a:bodyPr vert="horz" lIns="90416" tIns="45208" rIns="90416" bIns="452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3256" y="8684927"/>
            <a:ext cx="3025402" cy="459074"/>
          </a:xfrm>
          <a:prstGeom prst="rect">
            <a:avLst/>
          </a:prstGeom>
        </p:spPr>
        <p:txBody>
          <a:bodyPr vert="horz" lIns="90416" tIns="45208" rIns="90416" bIns="45208" rtlCol="0" anchor="b"/>
          <a:lstStyle>
            <a:lvl1pPr algn="r">
              <a:defRPr sz="1200"/>
            </a:lvl1pPr>
          </a:lstStyle>
          <a:p>
            <a:fld id="{EA805162-A181-4681-99C0-77590D14C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78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71550" y="717550"/>
            <a:ext cx="4794250" cy="3595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5964A-2E94-4480-8D32-DA82EB51893E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745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4159">
              <a:defRPr/>
            </a:pPr>
            <a:r>
              <a:rPr lang="en-US" dirty="0">
                <a:effectLst/>
              </a:rPr>
              <a:t>DLIs can also be intermediate outcomes, processes, or financing indicators that are </a:t>
            </a:r>
            <a:r>
              <a:rPr lang="en-US" u="sng" dirty="0">
                <a:effectLst/>
              </a:rPr>
              <a:t>key actions </a:t>
            </a:r>
            <a:r>
              <a:rPr lang="en-US" dirty="0">
                <a:effectLst/>
              </a:rPr>
              <a:t>needed to address specific risks or constraints to achieving development results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8B469-4E88-4E6E-BB24-30D486858FB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51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71550" y="717550"/>
            <a:ext cx="4794250" cy="3595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54B0BE-F173-44AE-9BFD-CF7D32C4449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485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906B-BC6B-466A-B893-CAA68EC0DDB8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99C4F-78AB-4A42-8254-8A73BB341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638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906B-BC6B-466A-B893-CAA68EC0DDB8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99C4F-78AB-4A42-8254-8A73BB341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470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906B-BC6B-466A-B893-CAA68EC0DDB8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99C4F-78AB-4A42-8254-8A73BB341A9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7326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906B-BC6B-466A-B893-CAA68EC0DDB8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99C4F-78AB-4A42-8254-8A73BB341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13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906B-BC6B-466A-B893-CAA68EC0DDB8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99C4F-78AB-4A42-8254-8A73BB341A9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78923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906B-BC6B-466A-B893-CAA68EC0DDB8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99C4F-78AB-4A42-8254-8A73BB341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704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906B-BC6B-466A-B893-CAA68EC0DDB8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99C4F-78AB-4A42-8254-8A73BB341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99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906B-BC6B-466A-B893-CAA68EC0DDB8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99C4F-78AB-4A42-8254-8A73BB341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568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906B-BC6B-466A-B893-CAA68EC0DDB8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99C4F-78AB-4A42-8254-8A73BB341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130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906B-BC6B-466A-B893-CAA68EC0DDB8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99C4F-78AB-4A42-8254-8A73BB341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1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906B-BC6B-466A-B893-CAA68EC0DDB8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99C4F-78AB-4A42-8254-8A73BB341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603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906B-BC6B-466A-B893-CAA68EC0DDB8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99C4F-78AB-4A42-8254-8A73BB341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516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906B-BC6B-466A-B893-CAA68EC0DDB8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99C4F-78AB-4A42-8254-8A73BB341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46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906B-BC6B-466A-B893-CAA68EC0DDB8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99C4F-78AB-4A42-8254-8A73BB341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477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906B-BC6B-466A-B893-CAA68EC0DDB8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99C4F-78AB-4A42-8254-8A73BB341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832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906B-BC6B-466A-B893-CAA68EC0DDB8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99C4F-78AB-4A42-8254-8A73BB341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990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B906B-BC6B-466A-B893-CAA68EC0DDB8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4199C4F-78AB-4A42-8254-8A73BB341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029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mailto:dabughaida@worldbank.org" TargetMode="External"/><Relationship Id="rId2" Type="http://schemas.openxmlformats.org/officeDocument/2006/relationships/hyperlink" Target="mailto:tahir_gidado@yahoo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oadekola@worldbank.org" TargetMode="External"/><Relationship Id="rId5" Type="http://schemas.openxmlformats.org/officeDocument/2006/relationships/hyperlink" Target="mailto:agmohammed@worldbank.org" TargetMode="External"/><Relationship Id="rId4" Type="http://schemas.openxmlformats.org/officeDocument/2006/relationships/hyperlink" Target="mailto:rlomme@worldbank.or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838200"/>
            <a:ext cx="5826719" cy="3505200"/>
          </a:xfrm>
        </p:spPr>
        <p:txBody>
          <a:bodyPr/>
          <a:lstStyle/>
          <a:p>
            <a:r>
              <a:rPr lang="en-US" b="1" dirty="0"/>
              <a:t>Nigeria</a:t>
            </a:r>
            <a:r>
              <a:rPr lang="en-US" dirty="0"/>
              <a:t>: Better Education Service Delivery for All (BESDA)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495800"/>
            <a:ext cx="5826719" cy="1295400"/>
          </a:xfrm>
        </p:spPr>
        <p:txBody>
          <a:bodyPr>
            <a:normAutofit/>
          </a:bodyPr>
          <a:lstStyle/>
          <a:p>
            <a:r>
              <a:rPr lang="en-US" dirty="0"/>
              <a:t>US$611 million Operation: </a:t>
            </a:r>
          </a:p>
          <a:p>
            <a:r>
              <a:rPr lang="en-US" dirty="0"/>
              <a:t>US$578 million Program-for-Results</a:t>
            </a:r>
          </a:p>
          <a:p>
            <a:r>
              <a:rPr lang="en-US" dirty="0"/>
              <a:t>US$33 million Technical Assistance</a:t>
            </a:r>
          </a:p>
        </p:txBody>
      </p:sp>
    </p:spTree>
    <p:extLst>
      <p:ext uri="{BB962C8B-B14F-4D97-AF65-F5344CB8AC3E}">
        <p14:creationId xmlns:p14="http://schemas.microsoft.com/office/powerpoint/2010/main" val="3724791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DLI 2: Schools adopting primary 1–3 intensive literacy programs in focus states – US$120 million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Number of students and teachers participating in intensive literacy programs in primary 1, 2, and 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US$5 per participating student and US$300 per participating teacher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Based on data collected by states and verified by the National Bureau of Statistics (NBS)</a:t>
            </a:r>
          </a:p>
        </p:txBody>
      </p:sp>
    </p:spTree>
    <p:extLst>
      <p:ext uri="{BB962C8B-B14F-4D97-AF65-F5344CB8AC3E}">
        <p14:creationId xmlns:p14="http://schemas.microsoft.com/office/powerpoint/2010/main" val="551597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DLI 3: Improved literacy rates in focus states, by state – US$60 million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Year 3: Percentage point increase in state literacy rate above 2015 NEDS baseline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Year 5</a:t>
            </a:r>
            <a:r>
              <a:rPr lang="en-US" sz="2400"/>
              <a:t>: Percentage </a:t>
            </a:r>
            <a:r>
              <a:rPr lang="en-US" sz="2400" dirty="0"/>
              <a:t>point increase in state literacy rate above year 3 NEDS value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US$1 million per 2 percentage point increase in state literacy rate, starting at a minimum increase of 2 percentage points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Based on findings of the NEDS conducted by NPopC</a:t>
            </a:r>
          </a:p>
        </p:txBody>
      </p:sp>
    </p:spTree>
    <p:extLst>
      <p:ext uri="{BB962C8B-B14F-4D97-AF65-F5344CB8AC3E}">
        <p14:creationId xmlns:p14="http://schemas.microsoft.com/office/powerpoint/2010/main" val="3382154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DLI 4: Total states implementing and publishing the Annual School Census (ASC), verified by SBMCs – US$21 million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Year 1: 36 states and FCT publish ASC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US$30 per school and US$100,000 per state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Year 2-5: 36 states and FCT publish ASC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States with at least 10% of schools verified by SBMCs greater than the percentage in previous year receive bonus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US$30 per school and bonus US$10,000 per state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Based on ASC reports verified by NBS</a:t>
            </a:r>
          </a:p>
        </p:txBody>
      </p:sp>
    </p:spTree>
    <p:extLst>
      <p:ext uri="{BB962C8B-B14F-4D97-AF65-F5344CB8AC3E}">
        <p14:creationId xmlns:p14="http://schemas.microsoft.com/office/powerpoint/2010/main" val="4279146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DLI 5: Total states completing state basic education plan and progress report on UBE program implementation, approved by UBEC – US$35.5 million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0386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UBEC approves states’ annual plans and progress reports using the agreed template, including available data from ASC, budget data, and data on SBMC functionality, by Q1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Year 1: US$300,000 per state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Year 2: US$210,000 per state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Years 3, 4, 5: US$150,000 per state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Based on information from UBEC and SUBEBs and verified by independent academic or think-tank institution</a:t>
            </a:r>
          </a:p>
        </p:txBody>
      </p:sp>
    </p:spTree>
    <p:extLst>
      <p:ext uri="{BB962C8B-B14F-4D97-AF65-F5344CB8AC3E}">
        <p14:creationId xmlns:p14="http://schemas.microsoft.com/office/powerpoint/2010/main" val="2596832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2043456"/>
          </a:xfrm>
        </p:spPr>
        <p:txBody>
          <a:bodyPr>
            <a:normAutofit fontScale="90000"/>
          </a:bodyPr>
          <a:lstStyle/>
          <a:p>
            <a:r>
              <a:rPr lang="en-US" dirty="0"/>
              <a:t>BESDA Prior Results</a:t>
            </a:r>
            <a:br>
              <a:rPr lang="en-US" dirty="0"/>
            </a:br>
            <a:r>
              <a:rPr lang="en-US" dirty="0"/>
              <a:t>DLI 1: Reduced number of out-of-school children in focus states, by gender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2819400"/>
            <a:ext cx="6447501" cy="32766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100" dirty="0"/>
              <a:t>Mapping completed of out-of-school children by LGA and type of population (girls, </a:t>
            </a:r>
            <a:r>
              <a:rPr lang="en-US" sz="2100" i="1" dirty="0" err="1"/>
              <a:t>almajiri</a:t>
            </a:r>
            <a:r>
              <a:rPr lang="en-US" sz="2100" dirty="0"/>
              <a:t> children, nomadic children, IDPs, other);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100" dirty="0"/>
              <a:t>Target set for reduction in number of out-of-school children by LGA using ASC data and out-of-school children mapping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100" dirty="0"/>
              <a:t>Interventions for different out-of-school populations identified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100" dirty="0"/>
              <a:t>US$2 million per focus state</a:t>
            </a:r>
          </a:p>
        </p:txBody>
      </p:sp>
    </p:spTree>
    <p:extLst>
      <p:ext uri="{BB962C8B-B14F-4D97-AF65-F5344CB8AC3E}">
        <p14:creationId xmlns:p14="http://schemas.microsoft.com/office/powerpoint/2010/main" val="25080445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981200"/>
          </a:xfrm>
        </p:spPr>
        <p:txBody>
          <a:bodyPr>
            <a:normAutofit fontScale="90000"/>
          </a:bodyPr>
          <a:lstStyle/>
          <a:p>
            <a:r>
              <a:rPr lang="en-US" dirty="0"/>
              <a:t>BESDA Prior Results</a:t>
            </a:r>
            <a:br>
              <a:rPr lang="en-US" dirty="0"/>
            </a:br>
            <a:r>
              <a:rPr lang="en-US" dirty="0"/>
              <a:t>DLI 2: Schools adopting primary 1–3 intensive literacy programs in focus states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2971800"/>
            <a:ext cx="6447501" cy="3048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100" dirty="0"/>
              <a:t>States’ selected intensive literacy program approved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100" dirty="0"/>
              <a:t>Selection of participating schools by LGA completed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100" dirty="0"/>
              <a:t>Quantity of student textbooks and teachers’ guides determined for procurement and distribution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100" dirty="0"/>
              <a:t>US$1 million per focus state</a:t>
            </a:r>
          </a:p>
        </p:txBody>
      </p:sp>
    </p:spTree>
    <p:extLst>
      <p:ext uri="{BB962C8B-B14F-4D97-AF65-F5344CB8AC3E}">
        <p14:creationId xmlns:p14="http://schemas.microsoft.com/office/powerpoint/2010/main" val="14155948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066800"/>
          </a:xfrm>
        </p:spPr>
        <p:txBody>
          <a:bodyPr/>
          <a:lstStyle/>
          <a:p>
            <a:r>
              <a:rPr lang="en-US" dirty="0"/>
              <a:t>Advances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The Program provides an advance, as an enabling provision for Results Areas 1 and 2, of up to a ceiling of US$3 million per state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The advance is available upon effectiveness, and if commensurate results are not achieved, would need to be returned to the Federal level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States can request the advance in a letter from the SUBEB to UBEC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6550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57200"/>
            <a:ext cx="6347713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Technical Assistance Component (US$33 million)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905000"/>
            <a:ext cx="6347714" cy="4648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Supports cross-cutting set of activities to strengthen capacity of Federal Government and state governments to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improve M&amp;E systems and data utilization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increase effectiveness and transparency in UBE program management (including focusing on results, fiduciary and process effectiveness, and information disclosure); and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strengthen intergovernmental coordination in areas of policy formulation, strategic planning, and monitoring of UBE program implementation.</a:t>
            </a:r>
          </a:p>
        </p:txBody>
      </p:sp>
    </p:spTree>
    <p:extLst>
      <p:ext uri="{BB962C8B-B14F-4D97-AF65-F5344CB8AC3E}">
        <p14:creationId xmlns:p14="http://schemas.microsoft.com/office/powerpoint/2010/main" val="42547695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57200"/>
            <a:ext cx="6347713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Technical Assistance Component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828800"/>
            <a:ext cx="6347714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TA component will also support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design and implementation of the national learning assessment;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a communication and outreach agenda; and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a research agenda to inform UBE program implementation and provide the analytical underpinning for future initiatives focused on out-of-school children and improving the quality of basic education.</a:t>
            </a:r>
          </a:p>
        </p:txBody>
      </p:sp>
    </p:spTree>
    <p:extLst>
      <p:ext uri="{BB962C8B-B14F-4D97-AF65-F5344CB8AC3E}">
        <p14:creationId xmlns:p14="http://schemas.microsoft.com/office/powerpoint/2010/main" val="8477199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B8294-1F75-4329-BE25-D1764ED4C2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BESDA Implementation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C950DB-A285-44C0-820B-BC9ADE3D68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/>
              <a:t>Immediate Next Steps</a:t>
            </a:r>
          </a:p>
        </p:txBody>
      </p:sp>
    </p:spTree>
    <p:extLst>
      <p:ext uri="{BB962C8B-B14F-4D97-AF65-F5344CB8AC3E}">
        <p14:creationId xmlns:p14="http://schemas.microsoft.com/office/powerpoint/2010/main" val="2215929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0F10C-0038-4085-973A-9B14573BD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presentation is divided into 2 parts: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F0C21-FF18-4B24-9F0D-D9B47CF2A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2160590"/>
            <a:ext cx="6629401" cy="3880773"/>
          </a:xfrm>
        </p:spPr>
        <p:txBody>
          <a:bodyPr>
            <a:normAutofit/>
          </a:bodyPr>
          <a:lstStyle/>
          <a:p>
            <a:r>
              <a:rPr lang="en-US" sz="2400" dirty="0"/>
              <a:t>Part 1 – Slides 2-18:</a:t>
            </a:r>
          </a:p>
          <a:p>
            <a:pPr lvl="1"/>
            <a:r>
              <a:rPr lang="en-US" sz="2000" dirty="0"/>
              <a:t>Overview of BESDA’s key features, including the focus on states achieving and being rewarded for results </a:t>
            </a:r>
          </a:p>
          <a:p>
            <a:r>
              <a:rPr lang="en-US" sz="2400" dirty="0"/>
              <a:t>Part 2 – Slides 19-33:</a:t>
            </a:r>
          </a:p>
          <a:p>
            <a:pPr lvl="1"/>
            <a:r>
              <a:rPr lang="en-US" sz="2000" dirty="0"/>
              <a:t>Immediate next steps for BESDA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39260691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A79A3-2045-4D5D-9C0F-391BBA2C7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Key Next Steps for BESDA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D457D-4C1B-4FCF-8DCC-9374D7FE2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133600"/>
            <a:ext cx="6347714" cy="4191000"/>
          </a:xfrm>
        </p:spPr>
        <p:txBody>
          <a:bodyPr>
            <a:normAutofit/>
          </a:bodyPr>
          <a:lstStyle/>
          <a:p>
            <a:r>
              <a:rPr lang="en-US" sz="3200" dirty="0"/>
              <a:t>Set up state teams</a:t>
            </a:r>
          </a:p>
          <a:p>
            <a:r>
              <a:rPr lang="en-US" sz="3200" dirty="0"/>
              <a:t>Set up state accounts</a:t>
            </a:r>
          </a:p>
          <a:p>
            <a:r>
              <a:rPr lang="en-US" sz="3200" dirty="0"/>
              <a:t>Complete prior results  </a:t>
            </a:r>
          </a:p>
          <a:p>
            <a:r>
              <a:rPr lang="en-US" sz="3200" dirty="0"/>
              <a:t>Request advance</a:t>
            </a:r>
          </a:p>
          <a:p>
            <a:r>
              <a:rPr lang="en-US" sz="3200" dirty="0"/>
              <a:t>Jump-start implementation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1141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B4DE830A-B531-4A3B-96F6-0ECE88B0855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813DF2C-461A-4A8F-9679-A172790D1F3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4CD3A85-C039-4249-86E4-1EB9318B549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887EA6D2-2883-42C2-993D-094CA6D65DA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3B895046-636F-4D1B-ACA4-29AA0CB3329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C6B0CDE3-E054-4EDD-A43B-F96843D8BF5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3B66B1A2-F145-4C9B-85CC-4BF30D58CBC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5D4FC972-94B3-4035-8D31-E668C132B41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374B9941-AFBE-4A77-A50E-B6EA04A746A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27A982C5-2C38-4CE9-BC18-94697AD657F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0060D8D1-7BB1-498F-AFBB-ADAC130A9E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58FEADC-80B5-4D28-BE08-44AE34FE7C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77182" y="457200"/>
            <a:ext cx="4590419" cy="6096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B524BF6-6879-43BD-B658-FEA7F5D18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098" y="558883"/>
            <a:ext cx="2298700" cy="2294467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State level implementation involves both the State Ministry of Education (SME) and the SUBEB, but with different roles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B53F28-B198-47EC-87C0-477CA77F3412}"/>
              </a:ext>
            </a:extLst>
          </p:cNvPr>
          <p:cNvSpPr txBox="1"/>
          <p:nvPr/>
        </p:nvSpPr>
        <p:spPr>
          <a:xfrm>
            <a:off x="551098" y="3124200"/>
            <a:ext cx="22987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State level arrangements mirror the implementation arrangements at the federal level between the Federal Ministry of Education (FME) and UBEC</a:t>
            </a:r>
          </a:p>
        </p:txBody>
      </p:sp>
    </p:spTree>
    <p:extLst>
      <p:ext uri="{BB962C8B-B14F-4D97-AF65-F5344CB8AC3E}">
        <p14:creationId xmlns:p14="http://schemas.microsoft.com/office/powerpoint/2010/main" val="35578916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83C96-7342-4541-A67C-4DBE74F11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143000"/>
          </a:xfrm>
        </p:spPr>
        <p:txBody>
          <a:bodyPr>
            <a:normAutofit/>
          </a:bodyPr>
          <a:lstStyle/>
          <a:p>
            <a:r>
              <a:rPr lang="en-US" sz="3200" dirty="0"/>
              <a:t>Teams and Roles at SME and SUBEB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7BFF1-CFED-4D7A-AC0F-796280548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905000"/>
            <a:ext cx="6347714" cy="4136363"/>
          </a:xfrm>
        </p:spPr>
        <p:txBody>
          <a:bodyPr>
            <a:normAutofit/>
          </a:bodyPr>
          <a:lstStyle/>
          <a:p>
            <a:r>
              <a:rPr lang="en-US" sz="2400" dirty="0"/>
              <a:t>At SME:</a:t>
            </a:r>
          </a:p>
          <a:p>
            <a:pPr lvl="1"/>
            <a:r>
              <a:rPr lang="en-US" sz="2000" dirty="0"/>
              <a:t>The State Policy and Monitoring Team will provide inputs on monitoring of all results areas, and will play a leadership role with regard to achievement of DLI4 (ASC).</a:t>
            </a:r>
          </a:p>
          <a:p>
            <a:r>
              <a:rPr lang="en-US" sz="2400" dirty="0"/>
              <a:t>At SUBEB:</a:t>
            </a:r>
          </a:p>
          <a:p>
            <a:pPr lvl="1"/>
            <a:r>
              <a:rPr lang="en-US" sz="2000" dirty="0"/>
              <a:t>The State Implementation Team and the Implementation Support Team manage the implementation across all results areas and in particular for DLIs 1-3 (out-of-school children and literacy) and DLI5 (state plans).</a:t>
            </a:r>
          </a:p>
        </p:txBody>
      </p:sp>
    </p:spTree>
    <p:extLst>
      <p:ext uri="{BB962C8B-B14F-4D97-AF65-F5344CB8AC3E}">
        <p14:creationId xmlns:p14="http://schemas.microsoft.com/office/powerpoint/2010/main" val="23731426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B6925-04F8-418C-BB48-5DC1CE9A2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SME </a:t>
            </a:r>
            <a:br>
              <a:rPr lang="en-US" dirty="0"/>
            </a:br>
            <a:r>
              <a:rPr lang="en-US" dirty="0"/>
              <a:t>State Policy and Monitoring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64333-7806-456C-96F3-0D2AB84D7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828800"/>
            <a:ext cx="6347714" cy="4212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Sample composition mirroring the FME National Policy and Monitoring Team:</a:t>
            </a:r>
          </a:p>
          <a:p>
            <a:r>
              <a:rPr lang="en-US" sz="2000" dirty="0"/>
              <a:t>Director, Basic and Secondary Education</a:t>
            </a:r>
          </a:p>
          <a:p>
            <a:r>
              <a:rPr lang="en-US" sz="2000" dirty="0"/>
              <a:t>Director, Quality Assurance Services</a:t>
            </a:r>
          </a:p>
          <a:p>
            <a:r>
              <a:rPr lang="en-US" sz="2000" dirty="0"/>
              <a:t>Director, Educational Planning, Research, and Development</a:t>
            </a:r>
          </a:p>
          <a:p>
            <a:r>
              <a:rPr lang="en-US" sz="2000" dirty="0"/>
              <a:t>Director, Finance and Accounts</a:t>
            </a:r>
          </a:p>
          <a:p>
            <a:r>
              <a:rPr lang="en-US" sz="2000" dirty="0"/>
              <a:t>Director, Procurement </a:t>
            </a:r>
          </a:p>
        </p:txBody>
      </p:sp>
    </p:spTree>
    <p:extLst>
      <p:ext uri="{BB962C8B-B14F-4D97-AF65-F5344CB8AC3E}">
        <p14:creationId xmlns:p14="http://schemas.microsoft.com/office/powerpoint/2010/main" val="26178971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D321B-AE3C-4942-955E-156EF8309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457200"/>
            <a:ext cx="6347713" cy="685800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>Sample SUBEB Institutional Arrangements</a:t>
            </a:r>
            <a:br>
              <a:rPr lang="en-US" sz="1600" b="1" dirty="0"/>
            </a:br>
            <a:r>
              <a:rPr lang="en-US" b="1" dirty="0"/>
              <a:t> 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7D176-11C5-4B7D-B815-8AA2653E1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219201"/>
            <a:ext cx="6347714" cy="838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Program Coordinator: State to decide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Focal Person:  Most appropriate Director for each SUBEB</a:t>
            </a: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394B6D2-E9ED-4A49-BBC7-0D2382F336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807937"/>
              </p:ext>
            </p:extLst>
          </p:nvPr>
        </p:nvGraphicFramePr>
        <p:xfrm>
          <a:off x="609600" y="2133601"/>
          <a:ext cx="6347711" cy="4191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0009">
                  <a:extLst>
                    <a:ext uri="{9D8B030D-6E8A-4147-A177-3AD203B41FA5}">
                      <a16:colId xmlns:a16="http://schemas.microsoft.com/office/drawing/2014/main" val="2622825698"/>
                    </a:ext>
                  </a:extLst>
                </a:gridCol>
                <a:gridCol w="2001907">
                  <a:extLst>
                    <a:ext uri="{9D8B030D-6E8A-4147-A177-3AD203B41FA5}">
                      <a16:colId xmlns:a16="http://schemas.microsoft.com/office/drawing/2014/main" val="1996603545"/>
                    </a:ext>
                  </a:extLst>
                </a:gridCol>
                <a:gridCol w="2585795">
                  <a:extLst>
                    <a:ext uri="{9D8B030D-6E8A-4147-A177-3AD203B41FA5}">
                      <a16:colId xmlns:a16="http://schemas.microsoft.com/office/drawing/2014/main" val="764930981"/>
                    </a:ext>
                  </a:extLst>
                </a:gridCol>
              </a:tblGrid>
              <a:tr h="2205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RESULT AREA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053" marR="50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LEAD DEPARTMENT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053" marR="50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LINKED DEPARMENTS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053" marR="50053" marT="0" marB="0"/>
                </a:tc>
                <a:extLst>
                  <a:ext uri="{0D108BD9-81ED-4DB2-BD59-A6C34878D82A}">
                    <a16:rowId xmlns:a16="http://schemas.microsoft.com/office/drawing/2014/main" val="1124577009"/>
                  </a:ext>
                </a:extLst>
              </a:tr>
              <a:tr h="1323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RESULT AREA1 : INCREASE EQUITABLE ACCESS FOR OOSC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053" marR="50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SOCIAL MOBILIZATION or Most Appropriate Department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053" marR="50053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US" sz="1000" dirty="0">
                          <a:effectLst/>
                        </a:rPr>
                        <a:t>WORKS DEPARTMENT</a:t>
                      </a:r>
                      <a:endParaRPr lang="en-US" sz="8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US" sz="1000" dirty="0">
                          <a:effectLst/>
                        </a:rPr>
                        <a:t>SPECIAL PROGRAMMES</a:t>
                      </a:r>
                      <a:endParaRPr lang="en-US" sz="8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US" sz="1000" dirty="0">
                          <a:effectLst/>
                        </a:rPr>
                        <a:t>PLANING, RESEARCH &amp; STATISTICS</a:t>
                      </a:r>
                      <a:endParaRPr lang="en-US" sz="8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US" sz="1000" dirty="0">
                          <a:effectLst/>
                        </a:rPr>
                        <a:t>MASS EDUCATION BOARD</a:t>
                      </a:r>
                      <a:endParaRPr lang="en-US" sz="8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US" sz="1000" dirty="0">
                          <a:effectLst/>
                        </a:rPr>
                        <a:t>NOMADIC EDUCATION</a:t>
                      </a:r>
                      <a:endParaRPr lang="en-US" sz="8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US" sz="1000" dirty="0">
                          <a:effectLst/>
                        </a:rPr>
                        <a:t>MINISTRY OF EDUCATION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053" marR="50053" marT="0" marB="0"/>
                </a:tc>
                <a:extLst>
                  <a:ext uri="{0D108BD9-81ED-4DB2-BD59-A6C34878D82A}">
                    <a16:rowId xmlns:a16="http://schemas.microsoft.com/office/drawing/2014/main" val="3801425863"/>
                  </a:ext>
                </a:extLst>
              </a:tr>
              <a:tr h="1323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RESULT AREA2: IMPROVING LITERACY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053" marR="50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PRIMARY EDUCATION or BASIC EDUCATION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053" marR="50053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US" sz="1000">
                          <a:effectLst/>
                        </a:rPr>
                        <a:t>QUALITY ASSURANCE</a:t>
                      </a:r>
                      <a:endParaRPr lang="en-US" sz="80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US" sz="1000">
                          <a:effectLst/>
                        </a:rPr>
                        <a:t>ADMINISTRATION</a:t>
                      </a:r>
                      <a:endParaRPr lang="en-US" sz="80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US" sz="1000">
                          <a:effectLst/>
                        </a:rPr>
                        <a:t>SPECIAL PROGRAMME</a:t>
                      </a:r>
                      <a:endParaRPr lang="en-US" sz="80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US" sz="1000">
                          <a:effectLst/>
                        </a:rPr>
                        <a:t>PLANNING, RESEARCH &amp; STATISTICS</a:t>
                      </a:r>
                      <a:endParaRPr lang="en-US" sz="80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US" sz="1000">
                          <a:effectLst/>
                        </a:rPr>
                        <a:t>TEACHER TRAINING</a:t>
                      </a:r>
                      <a:endParaRPr lang="en-US" sz="80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US" sz="1000">
                          <a:effectLst/>
                        </a:rPr>
                        <a:t>MINISTRY OF EDUCATION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053" marR="50053" marT="0" marB="0"/>
                </a:tc>
                <a:extLst>
                  <a:ext uri="{0D108BD9-81ED-4DB2-BD59-A6C34878D82A}">
                    <a16:rowId xmlns:a16="http://schemas.microsoft.com/office/drawing/2014/main" val="2703383056"/>
                  </a:ext>
                </a:extLst>
              </a:tr>
              <a:tr h="1323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RESULT AREA 3: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STRENGHENING ACCOUNTABILITY FOR RESULTS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053" marR="5005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PLANNING, RESEARCH &amp; STATISTICS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053" marR="50053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US" sz="1000" dirty="0">
                          <a:effectLst/>
                        </a:rPr>
                        <a:t>FINANCE &amp; SUPPLY</a:t>
                      </a:r>
                      <a:endParaRPr lang="en-US" sz="8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US" sz="1000" dirty="0">
                          <a:effectLst/>
                        </a:rPr>
                        <a:t>ALL DEPARTMENTS</a:t>
                      </a:r>
                      <a:endParaRPr lang="en-US" sz="8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US" sz="1000" dirty="0">
                          <a:effectLst/>
                        </a:rPr>
                        <a:t>EMIS</a:t>
                      </a:r>
                      <a:endParaRPr lang="en-US" sz="8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US" sz="1000" dirty="0">
                          <a:effectLst/>
                        </a:rPr>
                        <a:t>MINISTRY OF EDUCATION</a:t>
                      </a:r>
                      <a:endParaRPr lang="en-US" sz="8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US" sz="1000" dirty="0">
                          <a:effectLst/>
                        </a:rPr>
                        <a:t>MINISTRY OF BUDGET &amp; ECONOMIC PLANNING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053" marR="50053" marT="0" marB="0"/>
                </a:tc>
                <a:extLst>
                  <a:ext uri="{0D108BD9-81ED-4DB2-BD59-A6C34878D82A}">
                    <a16:rowId xmlns:a16="http://schemas.microsoft.com/office/drawing/2014/main" val="2056071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86276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67FED-7312-4D22-85FD-7BB0961B8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Set-up of BESDA State Accounts for Focus States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9839E-8507-4745-8650-A6F350419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2286000"/>
            <a:ext cx="6553201" cy="3755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Four accounts to be opened:</a:t>
            </a:r>
          </a:p>
          <a:p>
            <a:pPr lvl="0"/>
            <a:r>
              <a:rPr lang="en-GB" sz="2000" dirty="0"/>
              <a:t>{Name of state} SMoE-SUBEB BESDA Advance Account    (a joint account between SME and SUBEB)</a:t>
            </a:r>
            <a:endParaRPr lang="en-US" sz="2000" dirty="0"/>
          </a:p>
          <a:p>
            <a:r>
              <a:rPr lang="en-GB" sz="2000" dirty="0"/>
              <a:t>{Name of state} SMoE-SUBEB BESDA Results Account      (a joint account between SME and SUBEB)</a:t>
            </a:r>
            <a:endParaRPr lang="en-US" sz="2000" dirty="0"/>
          </a:p>
          <a:p>
            <a:pPr lvl="0"/>
            <a:r>
              <a:rPr lang="en-GB" sz="2000" dirty="0"/>
              <a:t>{Name of state} SMoE BESDA Technical Assistance Account</a:t>
            </a:r>
            <a:endParaRPr lang="en-US" sz="2000" dirty="0"/>
          </a:p>
          <a:p>
            <a:pPr lvl="0"/>
            <a:r>
              <a:rPr lang="en-GB" sz="2000" dirty="0"/>
              <a:t>[Name of state} SUBEB BESDA Technical Assistance Account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94778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398CE-1517-43FD-8BAA-E85EAE27B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600200"/>
          </a:xfrm>
        </p:spPr>
        <p:txBody>
          <a:bodyPr>
            <a:normAutofit fontScale="90000"/>
          </a:bodyPr>
          <a:lstStyle/>
          <a:p>
            <a:r>
              <a:rPr lang="en-US" dirty="0"/>
              <a:t>Signatories – </a:t>
            </a:r>
            <a:br>
              <a:rPr lang="en-US" dirty="0"/>
            </a:br>
            <a:r>
              <a:rPr lang="en-US" dirty="0"/>
              <a:t>Advance Account and</a:t>
            </a:r>
            <a:br>
              <a:rPr lang="en-US" dirty="0"/>
            </a:br>
            <a:r>
              <a:rPr lang="en-US" dirty="0"/>
              <a:t>Results Account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EA903-18EA-48DB-A141-C08A8828D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905000"/>
            <a:ext cx="6347714" cy="4136363"/>
          </a:xfrm>
        </p:spPr>
        <p:txBody>
          <a:bodyPr/>
          <a:lstStyle/>
          <a:p>
            <a:pPr marL="0" lvl="0" indent="0" algn="ctr">
              <a:buNone/>
            </a:pPr>
            <a:endParaRPr lang="en-GB" sz="2400" b="1" dirty="0"/>
          </a:p>
          <a:p>
            <a:r>
              <a:rPr lang="en-GB" sz="2400" dirty="0"/>
              <a:t>A--- Permanent Secretary, SMoE</a:t>
            </a:r>
            <a:endParaRPr lang="en-US" sz="2400" dirty="0"/>
          </a:p>
          <a:p>
            <a:r>
              <a:rPr lang="en-GB" sz="2400" dirty="0"/>
              <a:t>A--- Director Finance, SMoE</a:t>
            </a:r>
            <a:endParaRPr lang="en-US" sz="2400" dirty="0"/>
          </a:p>
          <a:p>
            <a:r>
              <a:rPr lang="en-GB" sz="2400" dirty="0"/>
              <a:t>A--- Deputy Director Finance, SMoE </a:t>
            </a:r>
            <a:endParaRPr lang="en-US" sz="2400" dirty="0"/>
          </a:p>
          <a:p>
            <a:r>
              <a:rPr lang="en-GB" sz="2400" dirty="0"/>
              <a:t>B--- Chairman, SUBEB </a:t>
            </a:r>
            <a:endParaRPr lang="en-US" sz="2400" dirty="0"/>
          </a:p>
          <a:p>
            <a:r>
              <a:rPr lang="en-GB" sz="2400" dirty="0"/>
              <a:t>B--- Director Finance, SUBEB</a:t>
            </a:r>
            <a:endParaRPr lang="en-US" sz="2400" dirty="0"/>
          </a:p>
          <a:p>
            <a:r>
              <a:rPr lang="en-GB" sz="2400" dirty="0"/>
              <a:t>B--- Deputy Director Finance, SUBEB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7028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398CE-1517-43FD-8BAA-E85EAE27B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62000"/>
          </a:xfrm>
        </p:spPr>
        <p:txBody>
          <a:bodyPr>
            <a:normAutofit/>
          </a:bodyPr>
          <a:lstStyle/>
          <a:p>
            <a:r>
              <a:rPr lang="en-US" dirty="0"/>
              <a:t>Signatories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EA903-18EA-48DB-A141-C08A8828D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600200"/>
            <a:ext cx="6347714" cy="44411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2400" dirty="0"/>
              <a:t>SMoE BESDA Technical Assistance Account</a:t>
            </a:r>
          </a:p>
          <a:p>
            <a:r>
              <a:rPr lang="en-GB" dirty="0"/>
              <a:t>A--- Permanent Secretary </a:t>
            </a:r>
            <a:endParaRPr lang="en-US" dirty="0"/>
          </a:p>
          <a:p>
            <a:r>
              <a:rPr lang="en-GB" dirty="0"/>
              <a:t>A--- Director, School Services</a:t>
            </a:r>
            <a:endParaRPr lang="en-US" dirty="0"/>
          </a:p>
          <a:p>
            <a:r>
              <a:rPr lang="en-GB" dirty="0"/>
              <a:t>B–-- Director, Finance </a:t>
            </a:r>
            <a:endParaRPr lang="en-US" dirty="0"/>
          </a:p>
          <a:p>
            <a:r>
              <a:rPr lang="en-GB" dirty="0"/>
              <a:t>B--- Deputy Director, Finance</a:t>
            </a:r>
          </a:p>
          <a:p>
            <a:pPr marL="0" indent="0">
              <a:buNone/>
            </a:pPr>
            <a:r>
              <a:rPr lang="en-GB" sz="2400" dirty="0"/>
              <a:t>SUBEB BESDA Technical Assistance Account</a:t>
            </a:r>
          </a:p>
          <a:p>
            <a:r>
              <a:rPr lang="en-GB" dirty="0"/>
              <a:t>A--- Chairman</a:t>
            </a:r>
          </a:p>
          <a:p>
            <a:r>
              <a:rPr lang="en-GB" dirty="0"/>
              <a:t>A--- Director, Academic Services</a:t>
            </a:r>
            <a:endParaRPr lang="en-US" dirty="0"/>
          </a:p>
          <a:p>
            <a:r>
              <a:rPr lang="en-GB" dirty="0"/>
              <a:t>B--– Director, Finance</a:t>
            </a:r>
            <a:endParaRPr lang="en-US" dirty="0"/>
          </a:p>
          <a:p>
            <a:r>
              <a:rPr lang="en-GB" dirty="0"/>
              <a:t>B--– Deputy Director, Finance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8769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6000F-CC2C-403B-B3CA-B129E87D2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990600"/>
          </a:xfrm>
        </p:spPr>
        <p:txBody>
          <a:bodyPr>
            <a:normAutofit/>
          </a:bodyPr>
          <a:lstStyle/>
          <a:p>
            <a:r>
              <a:rPr lang="en-GB" sz="2800" b="1" dirty="0"/>
              <a:t>Procedure for Opening of the Accounts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DDD44-8E9B-4CB4-B2FE-0925B6440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600200"/>
            <a:ext cx="6553202" cy="48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u="sng" dirty="0"/>
              <a:t>Advance &amp; Results Accounts Set-Up</a:t>
            </a:r>
            <a:endParaRPr lang="en-US" dirty="0"/>
          </a:p>
          <a:p>
            <a:pPr marL="0" lvl="0" indent="0">
              <a:buNone/>
            </a:pPr>
            <a:r>
              <a:rPr lang="en-GB" dirty="0"/>
              <a:t>Joint letter to State Accountant General written by SUBEB Chairman and Permanent Secretary (SMoE). Attach the following:</a:t>
            </a:r>
            <a:endParaRPr lang="en-US" dirty="0"/>
          </a:p>
          <a:p>
            <a:pPr lvl="0"/>
            <a:r>
              <a:rPr lang="en-GB" dirty="0"/>
              <a:t>Copy of BESDA PAD</a:t>
            </a:r>
            <a:endParaRPr lang="en-US" dirty="0"/>
          </a:p>
          <a:p>
            <a:pPr lvl="0"/>
            <a:r>
              <a:rPr lang="en-GB" dirty="0"/>
              <a:t>Copy of Letter of Effectiveness</a:t>
            </a:r>
            <a:endParaRPr lang="en-US" dirty="0"/>
          </a:p>
          <a:p>
            <a:pPr lvl="0"/>
            <a:r>
              <a:rPr lang="en-GB" dirty="0"/>
              <a:t>Disbursement letter</a:t>
            </a:r>
            <a:endParaRPr lang="en-US" dirty="0"/>
          </a:p>
          <a:p>
            <a:pPr lvl="0"/>
            <a:r>
              <a:rPr lang="en-GB" dirty="0"/>
              <a:t>In the body of the letter state the list of signatories and their specimen signatures; and the commercial banks which the accounts are to be opened </a:t>
            </a:r>
            <a:endParaRPr lang="en-US" dirty="0"/>
          </a:p>
          <a:p>
            <a:pPr marL="0" indent="0">
              <a:buNone/>
            </a:pPr>
            <a:r>
              <a:rPr lang="en-GB" u="sng" dirty="0"/>
              <a:t>Technical Assistance</a:t>
            </a:r>
            <a:endParaRPr lang="en-US" dirty="0"/>
          </a:p>
          <a:p>
            <a:pPr marL="0" lvl="0" indent="0">
              <a:buNone/>
            </a:pPr>
            <a:r>
              <a:rPr lang="en-GB" dirty="0"/>
              <a:t>Letters sent to State Account General separately with:  </a:t>
            </a:r>
            <a:endParaRPr lang="en-US" dirty="0"/>
          </a:p>
          <a:p>
            <a:pPr lvl="0"/>
            <a:r>
              <a:rPr lang="en-GB" dirty="0"/>
              <a:t>Copy of BESDA PAD</a:t>
            </a:r>
            <a:endParaRPr lang="en-US" dirty="0"/>
          </a:p>
          <a:p>
            <a:pPr lvl="0"/>
            <a:r>
              <a:rPr lang="en-GB" dirty="0"/>
              <a:t>Copy of Letter of Effectiveness</a:t>
            </a:r>
            <a:endParaRPr lang="en-US" dirty="0"/>
          </a:p>
          <a:p>
            <a:pPr lvl="0"/>
            <a:r>
              <a:rPr lang="en-GB" dirty="0"/>
              <a:t>Disbursement letter</a:t>
            </a:r>
            <a:endParaRPr lang="en-US" dirty="0"/>
          </a:p>
          <a:p>
            <a:pPr lvl="0"/>
            <a:r>
              <a:rPr lang="en-GB" dirty="0"/>
              <a:t>In the body of the letter state the list of signatories and their specimen signatures; and the commercial banks which the accounts are to be opened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8017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6000F-CC2C-403B-B3CA-B129E87D2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990600"/>
          </a:xfrm>
        </p:spPr>
        <p:txBody>
          <a:bodyPr>
            <a:normAutofit/>
          </a:bodyPr>
          <a:lstStyle/>
          <a:p>
            <a:r>
              <a:rPr lang="en-GB" sz="2800" b="1" dirty="0"/>
              <a:t>Procedure for Opening of the Accounts (continued)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DDD44-8E9B-4CB4-B2FE-0925B6440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600200"/>
            <a:ext cx="6553202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/>
              <a:t>For Advance, Results, and Technical Assistance Accounts</a:t>
            </a:r>
            <a:endParaRPr lang="en-US" dirty="0"/>
          </a:p>
          <a:p>
            <a:pPr lvl="0"/>
            <a:r>
              <a:rPr lang="en-GB" sz="2000" dirty="0"/>
              <a:t>After opening the Accounts, the State Accountant General communicates officially to SUBEB and the SMoE, approving the opening of the account. </a:t>
            </a:r>
            <a:endParaRPr lang="en-US" sz="2000" dirty="0"/>
          </a:p>
          <a:p>
            <a:pPr lvl="0"/>
            <a:r>
              <a:rPr lang="en-GB" sz="2000" dirty="0"/>
              <a:t>State Accountant General will write to the commercial banks telling them to open accounts.</a:t>
            </a:r>
            <a:endParaRPr lang="en-US" sz="2000" dirty="0"/>
          </a:p>
          <a:p>
            <a:pPr lvl="0"/>
            <a:r>
              <a:rPr lang="en-GB" sz="2000" dirty="0"/>
              <a:t>Commercial banks write back to State Accountant General with details of opened accounts. </a:t>
            </a:r>
            <a:endParaRPr lang="en-US" sz="2000" dirty="0"/>
          </a:p>
          <a:p>
            <a:pPr lvl="0"/>
            <a:r>
              <a:rPr lang="en-GB" sz="2000" dirty="0"/>
              <a:t>State Accountant General sends letter to SUBEB and SMoE with details of accounts.</a:t>
            </a:r>
            <a:endParaRPr lang="en-US" sz="2000" dirty="0"/>
          </a:p>
          <a:p>
            <a:pPr lvl="0"/>
            <a:r>
              <a:rPr lang="en-GB" sz="2000" dirty="0"/>
              <a:t>SUBEB and SMoE send letter to UBEC for co-managed accounts. For TA accounts, letters are sent individually. 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726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2002" y="1408305"/>
            <a:ext cx="6160398" cy="5144895"/>
          </a:xfrm>
        </p:spPr>
        <p:txBody>
          <a:bodyPr>
            <a:normAutofit/>
          </a:bodyPr>
          <a:lstStyle/>
          <a:p>
            <a:pPr marL="0" indent="0">
              <a:buSzPts val="1800"/>
              <a:buNone/>
            </a:pPr>
            <a:r>
              <a:rPr lang="en-US" sz="1650" b="1" dirty="0">
                <a:solidFill>
                  <a:srgbClr val="0070C0"/>
                </a:solidFill>
              </a:rPr>
              <a:t>      </a:t>
            </a:r>
            <a:endParaRPr lang="en-US" sz="1425" dirty="0">
              <a:solidFill>
                <a:srgbClr val="0070C0"/>
              </a:solidFill>
            </a:endParaRPr>
          </a:p>
          <a:p>
            <a:pPr marL="514350" lvl="1" indent="-342900">
              <a:spcBef>
                <a:spcPts val="900"/>
              </a:spcBef>
              <a:spcAft>
                <a:spcPts val="900"/>
              </a:spcAft>
              <a:buSzPts val="1800"/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tx1"/>
                </a:solidFill>
              </a:rPr>
              <a:t>Finances and supports the UBE program</a:t>
            </a:r>
          </a:p>
          <a:p>
            <a:pPr marL="514350" lvl="1" indent="-342900">
              <a:spcBef>
                <a:spcPts val="900"/>
              </a:spcBef>
              <a:spcAft>
                <a:spcPts val="900"/>
              </a:spcAft>
              <a:buSzPts val="1800"/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tx1"/>
                </a:solidFill>
              </a:rPr>
              <a:t>Disburses upon achievement of results, not inputs</a:t>
            </a:r>
          </a:p>
          <a:p>
            <a:pPr marL="514350" lvl="1" indent="-342900">
              <a:spcBef>
                <a:spcPts val="900"/>
              </a:spcBef>
              <a:spcAft>
                <a:spcPts val="900"/>
              </a:spcAft>
              <a:buSzPts val="1800"/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tx1"/>
                </a:solidFill>
              </a:rPr>
              <a:t>Policy dialogue shifts from detailed inputs to results achieved</a:t>
            </a:r>
          </a:p>
          <a:p>
            <a:pPr marL="514350" lvl="1" indent="-342900">
              <a:spcBef>
                <a:spcPts val="900"/>
              </a:spcBef>
              <a:spcAft>
                <a:spcPts val="900"/>
              </a:spcAft>
              <a:buSzPts val="1800"/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tx1"/>
                </a:solidFill>
              </a:rPr>
              <a:t>Focuses on states with the greatest need and rewards their performance</a:t>
            </a:r>
          </a:p>
          <a:p>
            <a:pPr marL="514350" lvl="1" indent="-342900">
              <a:spcBef>
                <a:spcPts val="900"/>
              </a:spcBef>
              <a:spcAft>
                <a:spcPts val="900"/>
              </a:spcAft>
              <a:buSzPts val="1800"/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chemeClr val="tx1"/>
                </a:solidFill>
              </a:rPr>
              <a:t>States can choose own homegrown solutions to address both demand- and supply-side constraints</a:t>
            </a:r>
          </a:p>
          <a:p>
            <a:pPr marL="342900" lvl="1" indent="0">
              <a:buSzPts val="1800"/>
              <a:buNone/>
            </a:pPr>
            <a:endParaRPr lang="en-US" sz="2100" dirty="0">
              <a:solidFill>
                <a:srgbClr val="0070C0"/>
              </a:solidFill>
            </a:endParaRPr>
          </a:p>
          <a:p>
            <a:pPr lvl="1">
              <a:buSzPts val="1800"/>
              <a:buFont typeface="Arial"/>
              <a:buChar char="•"/>
            </a:pPr>
            <a:endParaRPr lang="en-US" sz="1350" dirty="0">
              <a:solidFill>
                <a:srgbClr val="0070C0"/>
              </a:solidFill>
            </a:endParaRPr>
          </a:p>
          <a:p>
            <a:pPr lvl="1">
              <a:buSzPts val="1800"/>
              <a:buFont typeface="Arial"/>
              <a:buChar char="•"/>
            </a:pPr>
            <a:endParaRPr lang="en-US" sz="1350" dirty="0">
              <a:solidFill>
                <a:srgbClr val="0070C0"/>
              </a:solidFill>
            </a:endParaRPr>
          </a:p>
          <a:p>
            <a:pPr lvl="1">
              <a:buSzPts val="1800"/>
              <a:buFont typeface="Arial"/>
              <a:buChar char="•"/>
            </a:pPr>
            <a:endParaRPr lang="en-US" sz="1350" dirty="0">
              <a:solidFill>
                <a:srgbClr val="0070C0"/>
              </a:solidFill>
            </a:endParaRPr>
          </a:p>
          <a:p>
            <a:pPr lvl="1">
              <a:buSzPts val="1800"/>
              <a:buFont typeface="Arial"/>
              <a:buChar char="•"/>
            </a:pPr>
            <a:endParaRPr lang="en-US" sz="1350" dirty="0">
              <a:solidFill>
                <a:srgbClr val="0070C0"/>
              </a:solidFill>
            </a:endParaRPr>
          </a:p>
          <a:p>
            <a:pPr lvl="1">
              <a:buSzPts val="1800"/>
              <a:buFont typeface="Arial"/>
              <a:buChar char="•"/>
            </a:pPr>
            <a:endParaRPr lang="en-US" sz="1350" dirty="0">
              <a:solidFill>
                <a:srgbClr val="0070C0"/>
              </a:solidFill>
            </a:endParaRPr>
          </a:p>
          <a:p>
            <a:endParaRPr lang="fr-CA" sz="1350" dirty="0">
              <a:solidFill>
                <a:srgbClr val="0070C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71550" y="642734"/>
            <a:ext cx="6172200" cy="765572"/>
          </a:xfrm>
          <a:prstGeom prst="rect">
            <a:avLst/>
          </a:prstGeom>
        </p:spPr>
        <p:txBody>
          <a:bodyPr vert="horz" lIns="68580" tIns="34290" rIns="68580" bIns="34290" rtlCol="0" anchor="ctr" anchorCtr="0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3600" dirty="0">
                <a:solidFill>
                  <a:schemeClr val="accent1"/>
                </a:solidFill>
                <a:latin typeface="+mj-lt"/>
              </a:rPr>
              <a:t>Key Features of BESDA</a:t>
            </a:r>
            <a:endParaRPr lang="en-US" sz="2400" dirty="0">
              <a:solidFill>
                <a:prstClr val="white"/>
              </a:solidFill>
              <a:latin typeface="+mj-lt"/>
            </a:endParaRP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609601" y="2157413"/>
            <a:ext cx="1066799" cy="2737247"/>
            <a:chOff x="0" y="1226915"/>
            <a:chExt cx="1311181" cy="3649885"/>
          </a:xfrm>
        </p:grpSpPr>
        <p:pic>
          <p:nvPicPr>
            <p:cNvPr id="8" name="Picture 7" descr="P4R background.jpg"/>
            <p:cNvPicPr>
              <a:picLocks noChangeAspect="1"/>
            </p:cNvPicPr>
            <p:nvPr/>
          </p:nvPicPr>
          <p:blipFill>
            <a:blip r:embed="rId3" cstate="print"/>
            <a:srcRect r="87500" b="48889"/>
            <a:stretch>
              <a:fillRect/>
            </a:stretch>
          </p:blipFill>
          <p:spPr bwMode="auto">
            <a:xfrm>
              <a:off x="0" y="1371600"/>
              <a:ext cx="1143000" cy="3505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Rectangle 8"/>
            <p:cNvSpPr/>
            <p:nvPr/>
          </p:nvSpPr>
          <p:spPr>
            <a:xfrm rot="19800000">
              <a:off x="930208" y="1226915"/>
              <a:ext cx="380973" cy="7223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>
                <a:solidFill>
                  <a:prstClr val="white"/>
                </a:solidFill>
              </a:endParaRPr>
            </a:p>
          </p:txBody>
        </p:sp>
      </p:grpSp>
      <p:sp>
        <p:nvSpPr>
          <p:cNvPr id="10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343650" y="5726909"/>
            <a:ext cx="1600200" cy="273844"/>
          </a:xfrm>
        </p:spPr>
        <p:txBody>
          <a:bodyPr/>
          <a:lstStyle/>
          <a:p>
            <a:pPr algn="r"/>
            <a:fld id="{D82C62C2-D1B9-4641-A17A-F8B0321F1F44}" type="slidenum">
              <a:rPr lang="en-US" sz="1200">
                <a:solidFill>
                  <a:srgbClr val="4F81BD"/>
                </a:solidFill>
              </a:rPr>
              <a:pPr algn="r"/>
              <a:t>3</a:t>
            </a:fld>
            <a:endParaRPr lang="en-US" sz="1200" dirty="0">
              <a:solidFill>
                <a:srgbClr val="4F81BD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389" y="5255833"/>
            <a:ext cx="1428750" cy="638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181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BBCA4-E447-48A9-9716-214ECACCD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Completion of Prior Results by 17 Focus States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B3191-EB3B-4E8B-8E28-13270C9AC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676400"/>
            <a:ext cx="6705601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 maximum of US$3 million is available for each focus state</a:t>
            </a:r>
          </a:p>
          <a:p>
            <a:r>
              <a:rPr lang="en-US" sz="2000" dirty="0"/>
              <a:t>US$2 million for the DLI1 prior result</a:t>
            </a:r>
          </a:p>
          <a:p>
            <a:r>
              <a:rPr lang="en-US" sz="2000" dirty="0"/>
              <a:t>US$1 million for the DLI2 prior result</a:t>
            </a:r>
          </a:p>
          <a:p>
            <a:pPr marL="0" indent="0">
              <a:buNone/>
            </a:pPr>
            <a:r>
              <a:rPr lang="en-US" sz="2000" dirty="0"/>
              <a:t>To date</a:t>
            </a:r>
          </a:p>
          <a:p>
            <a:r>
              <a:rPr lang="en-US" sz="2000" dirty="0"/>
              <a:t>11 states have complied with both prior results</a:t>
            </a:r>
          </a:p>
          <a:p>
            <a:r>
              <a:rPr lang="en-US" sz="2000" dirty="0"/>
              <a:t>1 state complied with DLI2 prior result only</a:t>
            </a:r>
          </a:p>
          <a:p>
            <a:r>
              <a:rPr lang="en-US" sz="2000" dirty="0"/>
              <a:t>5 states remain inconclusive (Adamawa, Bauchi, Borno, Kaduna, and Katsina)</a:t>
            </a:r>
          </a:p>
          <a:p>
            <a:pPr marL="0" indent="0">
              <a:buNone/>
            </a:pPr>
            <a:r>
              <a:rPr lang="en-US" sz="2000" dirty="0"/>
              <a:t>The World Bank has cleared the report from the independent verification agent and is awaiting the final confirmation from the Federal Ministry of Finance.</a:t>
            </a:r>
            <a:endParaRPr lang="en-US" sz="1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2956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51DAE-1DDD-4B4C-88CD-650A3B570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 for Advance (up to US$3 million)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7F035-6285-424E-943C-70E8D95E6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087810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BESDA provides for an advance up to a ceiling of US$3 million per focus state to start implementation for Results Areas 1 &amp; 2</a:t>
            </a:r>
          </a:p>
          <a:p>
            <a:r>
              <a:rPr lang="en-US" sz="2400" dirty="0"/>
              <a:t>Advance would be returned if commensurate results are not achieved.</a:t>
            </a:r>
          </a:p>
          <a:p>
            <a:r>
              <a:rPr lang="en-US" sz="2400" dirty="0"/>
              <a:t>Advance would be transferred to the state Advance Account immediately after receipt of SUBEB request letter by UBEC.</a:t>
            </a:r>
          </a:p>
          <a:p>
            <a:r>
              <a:rPr lang="en-US" sz="2400" i="1" dirty="0"/>
              <a:t>To date, no focus state has requested an advance.</a:t>
            </a:r>
          </a:p>
        </p:txBody>
      </p:sp>
    </p:spTree>
    <p:extLst>
      <p:ext uri="{BB962C8B-B14F-4D97-AF65-F5344CB8AC3E}">
        <p14:creationId xmlns:p14="http://schemas.microsoft.com/office/powerpoint/2010/main" val="28277645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F12A9-FB6D-4BC1-A5DE-6D032203F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477001" cy="990600"/>
          </a:xfrm>
        </p:spPr>
        <p:txBody>
          <a:bodyPr>
            <a:normAutofit/>
          </a:bodyPr>
          <a:lstStyle/>
          <a:p>
            <a:r>
              <a:rPr lang="en-US" dirty="0"/>
              <a:t>Jump-starting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841BB-91F3-4307-9EAB-E5F4298214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371600"/>
            <a:ext cx="6347714" cy="518160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sz="2400" dirty="0"/>
              <a:t>State uses the prior results as planning tool to implement interventions for out-of-school children and roll out intensive literacy program</a:t>
            </a:r>
          </a:p>
          <a:p>
            <a:r>
              <a:rPr lang="en-US" sz="2400" dirty="0"/>
              <a:t>State uses the basic education sector plan to put in place further interventions beyond the immediate horizon</a:t>
            </a:r>
          </a:p>
          <a:p>
            <a:r>
              <a:rPr lang="en-US" sz="2400" dirty="0"/>
              <a:t>State benefits from peer learning to implement innovative interventions</a:t>
            </a:r>
          </a:p>
          <a:p>
            <a:r>
              <a:rPr lang="en-US" sz="2400" dirty="0"/>
              <a:t>State benefits from international experience with help of UBEC and World Bank team to identify novel interventions</a:t>
            </a:r>
          </a:p>
        </p:txBody>
      </p:sp>
    </p:spTree>
    <p:extLst>
      <p:ext uri="{BB962C8B-B14F-4D97-AF65-F5344CB8AC3E}">
        <p14:creationId xmlns:p14="http://schemas.microsoft.com/office/powerpoint/2010/main" val="32958504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41898-7165-422F-87ED-47BD55A01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57346-2915-4BDC-99E5-BFAF1B6C3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447800"/>
            <a:ext cx="6347714" cy="5181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b="1" dirty="0"/>
              <a:t>National Program Coordinator</a:t>
            </a:r>
          </a:p>
          <a:p>
            <a:pPr marL="0" indent="0">
              <a:buNone/>
            </a:pPr>
            <a:r>
              <a:rPr lang="en-US" dirty="0"/>
              <a:t>Name: Professor Gidado Tahir</a:t>
            </a:r>
          </a:p>
          <a:p>
            <a:pPr marL="0" indent="0">
              <a:buNone/>
            </a:pPr>
            <a:r>
              <a:rPr lang="en-US" dirty="0"/>
              <a:t>Tel number and email: 0805 517 7890 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tahir_gidado@yahoo.com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b="1" dirty="0"/>
              <a:t>UBEC Coordination Support Team</a:t>
            </a:r>
          </a:p>
          <a:p>
            <a:pPr marL="0" indent="0">
              <a:buNone/>
            </a:pPr>
            <a:r>
              <a:rPr lang="en-US" dirty="0"/>
              <a:t>Name: Malam Iro Umar</a:t>
            </a:r>
          </a:p>
          <a:p>
            <a:pPr marL="0" indent="0">
              <a:buNone/>
            </a:pPr>
            <a:r>
              <a:rPr lang="en-US" dirty="0"/>
              <a:t>Tel number and email: 0803 701 1184</a:t>
            </a:r>
          </a:p>
          <a:p>
            <a:pPr marL="0" indent="0">
              <a:buNone/>
            </a:pPr>
            <a:r>
              <a:rPr lang="en-US" dirty="0"/>
              <a:t>umariro@yahoo.com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b="1" dirty="0"/>
              <a:t>World Bank Team</a:t>
            </a:r>
          </a:p>
          <a:p>
            <a:pPr marL="0" indent="0">
              <a:buNone/>
            </a:pPr>
            <a:r>
              <a:rPr lang="en-US" dirty="0"/>
              <a:t>Name: Dina Abu-Ghaida and Roland Lomme (co-team leaders)</a:t>
            </a:r>
          </a:p>
          <a:p>
            <a:pPr marL="0" indent="0">
              <a:buNone/>
            </a:pPr>
            <a:r>
              <a:rPr lang="en-US" dirty="0"/>
              <a:t>Email: </a:t>
            </a:r>
            <a:r>
              <a:rPr lang="en-US" dirty="0">
                <a:hlinkClick r:id="rId3"/>
              </a:rPr>
              <a:t>dabughaida@worldbank.org</a:t>
            </a:r>
            <a:r>
              <a:rPr lang="en-US" dirty="0"/>
              <a:t>; </a:t>
            </a:r>
            <a:r>
              <a:rPr lang="en-US" dirty="0">
                <a:hlinkClick r:id="rId4"/>
              </a:rPr>
              <a:t>rlomme@worldbank.org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Aisha Garba and Olatunde Adekola (based in Abuja)</a:t>
            </a:r>
          </a:p>
          <a:p>
            <a:pPr marL="0" indent="0">
              <a:buNone/>
            </a:pPr>
            <a:r>
              <a:rPr lang="en-US" dirty="0"/>
              <a:t>Email: </a:t>
            </a:r>
            <a:r>
              <a:rPr lang="en-US" dirty="0">
                <a:hlinkClick r:id="rId5"/>
              </a:rPr>
              <a:t>agmohammed@worldbank.org</a:t>
            </a:r>
            <a:r>
              <a:rPr lang="en-US" dirty="0"/>
              <a:t>; </a:t>
            </a:r>
            <a:r>
              <a:rPr lang="en-US" dirty="0">
                <a:hlinkClick r:id="rId6"/>
              </a:rPr>
              <a:t>oadekola@worldbank.org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730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2133600"/>
          </a:xfrm>
        </p:spPr>
        <p:txBody>
          <a:bodyPr>
            <a:noAutofit/>
          </a:bodyPr>
          <a:lstStyle/>
          <a:p>
            <a:r>
              <a:rPr lang="en-US" sz="2400" dirty="0"/>
              <a:t>Program Development Objective: increase equitable access for out-of-school children and improve literacy in focus states, and strengthen accountability for results, in basic education in Nigeria.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895600"/>
            <a:ext cx="6347714" cy="3374363"/>
          </a:xfrm>
        </p:spPr>
        <p:txBody>
          <a:bodyPr>
            <a:normAutofit/>
          </a:bodyPr>
          <a:lstStyle/>
          <a:p>
            <a:r>
              <a:rPr lang="en-US" sz="2400" b="1" dirty="0"/>
              <a:t>Results Area 1: Increasing equitable access for out-of-school children in focus states (US$341.5 million)</a:t>
            </a:r>
            <a:endParaRPr lang="en-US" sz="2400" dirty="0"/>
          </a:p>
          <a:p>
            <a:r>
              <a:rPr lang="en-US" sz="2400" b="1" dirty="0"/>
              <a:t>Results Area 2: Improving literacy in focus states (US$180 million)</a:t>
            </a:r>
            <a:endParaRPr lang="en-US" sz="2400" dirty="0"/>
          </a:p>
          <a:p>
            <a:r>
              <a:rPr lang="en-US" sz="2400" b="1" dirty="0"/>
              <a:t>Results Area 3: Strengthening accountability for results (US$56.5 million)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844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are Disbursement- linked Indicators (DLIs)?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7355" y="2057400"/>
            <a:ext cx="6172200" cy="371475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DLIs trigger disbursement of funds to the state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Each DLI has a verification protocol before disbursement can happen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The verification has to be conducted by an independent verification agent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BESDA already has baselines on key indicators based on existing data 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8CD9-5D47-4630-A84E-4F07A09BE10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881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28624"/>
            <a:ext cx="6553201" cy="714375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PforR Disbursement Modalities</a:t>
            </a: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343650" y="5730624"/>
            <a:ext cx="1600200" cy="273844"/>
          </a:xfrm>
        </p:spPr>
        <p:txBody>
          <a:bodyPr/>
          <a:lstStyle/>
          <a:p>
            <a:pPr algn="r">
              <a:defRPr/>
            </a:pPr>
            <a:fld id="{A0723365-076A-4454-97DE-E2BDA3CF8738}" type="slidenum">
              <a:rPr lang="en-US" sz="1200">
                <a:cs typeface="Arial" pitchFamily="34" charset="0"/>
              </a:rPr>
              <a:pPr algn="r">
                <a:defRPr/>
              </a:pPr>
              <a:t>6</a:t>
            </a:fld>
            <a:endParaRPr lang="en-US" sz="1200" dirty="0"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3400" y="1447800"/>
            <a:ext cx="6424511" cy="365760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Aft>
                <a:spcPts val="450"/>
              </a:spcAft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Achievement of DLIs – As already discussed</a:t>
            </a:r>
          </a:p>
          <a:p>
            <a:pPr>
              <a:spcAft>
                <a:spcPts val="450"/>
              </a:spcAft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Prior results –  Specific agreed results that the client achieved either prior to Operation effectiveness or soon after</a:t>
            </a:r>
          </a:p>
          <a:p>
            <a:pPr>
              <a:spcAft>
                <a:spcPts val="450"/>
              </a:spcAft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Advances – Client requires advances to finance activities to achieve results for one or several DLIs</a:t>
            </a:r>
          </a:p>
        </p:txBody>
      </p:sp>
      <p:sp>
        <p:nvSpPr>
          <p:cNvPr id="5" name="Rectangle 4"/>
          <p:cNvSpPr/>
          <p:nvPr/>
        </p:nvSpPr>
        <p:spPr>
          <a:xfrm>
            <a:off x="2171700" y="1657351"/>
            <a:ext cx="5486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350" dirty="0">
              <a:solidFill>
                <a:prstClr val="black"/>
              </a:solidFill>
            </a:endParaRPr>
          </a:p>
          <a:p>
            <a:endParaRPr lang="en-US" sz="1350" dirty="0">
              <a:solidFill>
                <a:prstClr val="black"/>
              </a:solidFill>
            </a:endParaRPr>
          </a:p>
          <a:p>
            <a:endParaRPr lang="en-US" sz="1350" dirty="0">
              <a:solidFill>
                <a:prstClr val="black"/>
              </a:solidFill>
            </a:endParaRPr>
          </a:p>
          <a:p>
            <a:endParaRPr lang="en-US" sz="1350" dirty="0">
              <a:solidFill>
                <a:prstClr val="black"/>
              </a:solidFill>
            </a:endParaRPr>
          </a:p>
          <a:p>
            <a:endParaRPr lang="en-US" sz="1350" dirty="0">
              <a:solidFill>
                <a:prstClr val="black"/>
              </a:solidFill>
            </a:endParaRPr>
          </a:p>
          <a:p>
            <a:endParaRPr lang="en-US" sz="1350" dirty="0">
              <a:solidFill>
                <a:prstClr val="black"/>
              </a:solidFill>
            </a:endParaRPr>
          </a:p>
          <a:p>
            <a:endParaRPr lang="en-US" sz="1350" dirty="0">
              <a:solidFill>
                <a:prstClr val="black"/>
              </a:solidFill>
            </a:endParaRPr>
          </a:p>
          <a:p>
            <a:endParaRPr lang="en-US" sz="1350" dirty="0">
              <a:solidFill>
                <a:prstClr val="black"/>
              </a:solidFill>
            </a:endParaRPr>
          </a:p>
          <a:p>
            <a:endParaRPr lang="en-US" sz="1350" dirty="0">
              <a:solidFill>
                <a:prstClr val="black"/>
              </a:solidFill>
            </a:endParaRPr>
          </a:p>
          <a:p>
            <a:endParaRPr lang="en-US" sz="1350" dirty="0">
              <a:solidFill>
                <a:prstClr val="black"/>
              </a:solidFill>
            </a:endParaRPr>
          </a:p>
          <a:p>
            <a:endParaRPr lang="en-US" sz="1350" dirty="0">
              <a:solidFill>
                <a:prstClr val="black"/>
              </a:solidFill>
            </a:endParaRPr>
          </a:p>
          <a:p>
            <a:endParaRPr lang="en-US" sz="135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124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/>
              <a:t>BESDA Focus States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r>
              <a:rPr lang="en-US" sz="2000" dirty="0"/>
              <a:t>North East:</a:t>
            </a:r>
          </a:p>
          <a:p>
            <a:pPr lvl="1"/>
            <a:r>
              <a:rPr lang="en-US" sz="2000" dirty="0"/>
              <a:t>Adamawa, Bauchi, Borno, Gombe, Taraba, </a:t>
            </a:r>
            <a:r>
              <a:rPr lang="en-US" sz="2000" dirty="0" err="1"/>
              <a:t>Yobe</a:t>
            </a:r>
            <a:endParaRPr lang="en-US" sz="2000" dirty="0"/>
          </a:p>
          <a:p>
            <a:r>
              <a:rPr lang="en-US" sz="2000" dirty="0"/>
              <a:t>North West:</a:t>
            </a:r>
          </a:p>
          <a:p>
            <a:pPr lvl="1"/>
            <a:r>
              <a:rPr lang="en-US" sz="2000" dirty="0" err="1"/>
              <a:t>Jigawa</a:t>
            </a:r>
            <a:r>
              <a:rPr lang="en-US" sz="2000" dirty="0"/>
              <a:t>, Kaduna, Kano, </a:t>
            </a:r>
            <a:r>
              <a:rPr lang="en-US" sz="2000" dirty="0" err="1"/>
              <a:t>Katsina</a:t>
            </a:r>
            <a:r>
              <a:rPr lang="en-US" sz="2000" dirty="0"/>
              <a:t>, </a:t>
            </a:r>
            <a:r>
              <a:rPr lang="en-US" sz="2000" dirty="0" err="1"/>
              <a:t>Kebbi</a:t>
            </a:r>
            <a:r>
              <a:rPr lang="en-US" sz="2000" dirty="0"/>
              <a:t>, </a:t>
            </a:r>
            <a:r>
              <a:rPr lang="en-US" sz="2000" dirty="0" err="1"/>
              <a:t>Sokoto</a:t>
            </a:r>
            <a:r>
              <a:rPr lang="en-US" sz="2000" dirty="0"/>
              <a:t>, </a:t>
            </a:r>
            <a:r>
              <a:rPr lang="en-US" sz="2000" dirty="0" err="1"/>
              <a:t>Zamfara</a:t>
            </a:r>
            <a:endParaRPr lang="en-US" sz="2000" dirty="0"/>
          </a:p>
          <a:p>
            <a:r>
              <a:rPr lang="en-US" sz="2000" dirty="0"/>
              <a:t>North Central:</a:t>
            </a:r>
          </a:p>
          <a:p>
            <a:pPr lvl="1"/>
            <a:r>
              <a:rPr lang="en-US" sz="2000" dirty="0"/>
              <a:t>Niger </a:t>
            </a:r>
          </a:p>
          <a:p>
            <a:r>
              <a:rPr lang="en-US" sz="2000" dirty="0"/>
              <a:t>South East:</a:t>
            </a:r>
          </a:p>
          <a:p>
            <a:pPr lvl="1"/>
            <a:r>
              <a:rPr lang="en-US" sz="2000" dirty="0"/>
              <a:t>Ebonyi</a:t>
            </a:r>
          </a:p>
          <a:p>
            <a:r>
              <a:rPr lang="en-US" sz="2000" dirty="0"/>
              <a:t>South </a:t>
            </a:r>
            <a:r>
              <a:rPr lang="en-US" sz="2000" dirty="0" err="1"/>
              <a:t>South</a:t>
            </a:r>
            <a:r>
              <a:rPr lang="en-US" sz="2000" dirty="0"/>
              <a:t>:</a:t>
            </a:r>
          </a:p>
          <a:p>
            <a:pPr lvl="1"/>
            <a:r>
              <a:rPr lang="en-US" sz="2000" dirty="0"/>
              <a:t>Rivers</a:t>
            </a:r>
          </a:p>
          <a:p>
            <a:r>
              <a:rPr lang="en-US" sz="2000" dirty="0"/>
              <a:t>South West:</a:t>
            </a:r>
          </a:p>
          <a:p>
            <a:pPr lvl="1"/>
            <a:r>
              <a:rPr lang="en-US" sz="2000" dirty="0"/>
              <a:t>Oyo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180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BESDA DLIs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600200"/>
            <a:ext cx="6629401" cy="4648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DLI 1: Reduced number of out-of-school children in focus states, by gender</a:t>
            </a:r>
          </a:p>
          <a:p>
            <a:pPr marL="0" indent="0">
              <a:buNone/>
            </a:pPr>
            <a:r>
              <a:rPr lang="en-US" sz="2400" dirty="0"/>
              <a:t>DLI 2: Schools adopting primary 1–3 intensive literacy programs in focus states</a:t>
            </a:r>
          </a:p>
          <a:p>
            <a:pPr marL="0" indent="0">
              <a:buNone/>
            </a:pPr>
            <a:r>
              <a:rPr lang="en-US" sz="2400" dirty="0"/>
              <a:t>DLI 3: Improved literacy rates in focus states, by state</a:t>
            </a:r>
          </a:p>
          <a:p>
            <a:pPr marL="0" indent="0">
              <a:buNone/>
            </a:pPr>
            <a:r>
              <a:rPr lang="en-US" sz="2400" dirty="0"/>
              <a:t>DLI 4: Total states implementing and publishing the Annual School Census (ASC), verified by SBMCs</a:t>
            </a:r>
          </a:p>
          <a:p>
            <a:pPr marL="0" indent="0">
              <a:buNone/>
            </a:pPr>
            <a:r>
              <a:rPr lang="en-US" sz="2400" dirty="0"/>
              <a:t>DLI 5: Total states completing state basic education plan and progress report on UBE program implementation, approved by UBEC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491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DLI 1: Reduced number of out-of-school children in focus states, by gender – US$341.5 million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Decrease in the number of out-of-school children relative to previous year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US$100 per female and US$80 per male child attending school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Based on findings of Nigeria Education Data Survey (NEDS) conducted by National Population Commission (NPopC) and projected population figures</a:t>
            </a:r>
          </a:p>
        </p:txBody>
      </p:sp>
    </p:spTree>
    <p:extLst>
      <p:ext uri="{BB962C8B-B14F-4D97-AF65-F5344CB8AC3E}">
        <p14:creationId xmlns:p14="http://schemas.microsoft.com/office/powerpoint/2010/main" val="420179835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1998</TotalTime>
  <Words>2175</Words>
  <Application>Microsoft Office PowerPoint</Application>
  <PresentationFormat>On-screen Show (4:3)</PresentationFormat>
  <Paragraphs>253</Paragraphs>
  <Slides>33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Trebuchet MS</vt:lpstr>
      <vt:lpstr>Wingdings</vt:lpstr>
      <vt:lpstr>Wingdings 3</vt:lpstr>
      <vt:lpstr>Facet</vt:lpstr>
      <vt:lpstr>Nigeria: Better Education Service Delivery for All (BESDA)</vt:lpstr>
      <vt:lpstr>This presentation is divided into 2 parts:</vt:lpstr>
      <vt:lpstr>PowerPoint Presentation</vt:lpstr>
      <vt:lpstr>Program Development Objective: increase equitable access for out-of-school children and improve literacy in focus states, and strengthen accountability for results, in basic education in Nigeria.</vt:lpstr>
      <vt:lpstr>What are Disbursement- linked Indicators (DLIs)?</vt:lpstr>
      <vt:lpstr>PforR Disbursement Modalities</vt:lpstr>
      <vt:lpstr>BESDA Focus States</vt:lpstr>
      <vt:lpstr>BESDA DLIs</vt:lpstr>
      <vt:lpstr>DLI 1: Reduced number of out-of-school children in focus states, by gender – US$341.5 million</vt:lpstr>
      <vt:lpstr>DLI 2: Schools adopting primary 1–3 intensive literacy programs in focus states – US$120 million</vt:lpstr>
      <vt:lpstr>DLI 3: Improved literacy rates in focus states, by state – US$60 million</vt:lpstr>
      <vt:lpstr>DLI 4: Total states implementing and publishing the Annual School Census (ASC), verified by SBMCs – US$21 million</vt:lpstr>
      <vt:lpstr>DLI 5: Total states completing state basic education plan and progress report on UBE program implementation, approved by UBEC – US$35.5 million</vt:lpstr>
      <vt:lpstr>BESDA Prior Results DLI 1: Reduced number of out-of-school children in focus states, by gender</vt:lpstr>
      <vt:lpstr>BESDA Prior Results DLI 2: Schools adopting primary 1–3 intensive literacy programs in focus states</vt:lpstr>
      <vt:lpstr>Advances</vt:lpstr>
      <vt:lpstr>Technical Assistance Component (US$33 million)</vt:lpstr>
      <vt:lpstr>Technical Assistance Component (cont’d)</vt:lpstr>
      <vt:lpstr>BESDA Implementation</vt:lpstr>
      <vt:lpstr>Key Next Steps for BESDA Implementation</vt:lpstr>
      <vt:lpstr>State level implementation involves both the State Ministry of Education (SME) and the SUBEB, but with different roles</vt:lpstr>
      <vt:lpstr>Teams and Roles at SME and SUBEB</vt:lpstr>
      <vt:lpstr>SME  State Policy and Monitoring Team</vt:lpstr>
      <vt:lpstr>Sample SUBEB Institutional Arrangements   </vt:lpstr>
      <vt:lpstr>Set-up of BESDA State Accounts for Focus States</vt:lpstr>
      <vt:lpstr>Signatories –  Advance Account and Results Account</vt:lpstr>
      <vt:lpstr>Signatories (continued)</vt:lpstr>
      <vt:lpstr>Procedure for Opening of the Accounts</vt:lpstr>
      <vt:lpstr>Procedure for Opening of the Accounts (continued)</vt:lpstr>
      <vt:lpstr>Completion of Prior Results by 17 Focus States</vt:lpstr>
      <vt:lpstr>Request for Advance (up to US$3 million)</vt:lpstr>
      <vt:lpstr>Jump-starting Implementation</vt:lpstr>
      <vt:lpstr>Contacts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UNIVERSAL BASIC EDUCATION COMMISSION</dc:title>
  <dc:creator>USER</dc:creator>
  <cp:lastModifiedBy>Dina N. Abu-Ghaida</cp:lastModifiedBy>
  <cp:revision>80</cp:revision>
  <cp:lastPrinted>2017-09-13T19:25:04Z</cp:lastPrinted>
  <dcterms:created xsi:type="dcterms:W3CDTF">2017-02-26T13:40:55Z</dcterms:created>
  <dcterms:modified xsi:type="dcterms:W3CDTF">2018-07-05T21:35:34Z</dcterms:modified>
</cp:coreProperties>
</file>